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3" r:id="rId5"/>
    <p:sldId id="265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34"/>
    <a:srgbClr val="681C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Bogolan-Clot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72" b="80392"/>
          <a:stretch/>
        </p:blipFill>
        <p:spPr>
          <a:xfrm>
            <a:off x="0" y="0"/>
            <a:ext cx="9144000" cy="44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581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87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0647"/>
            <a:ext cx="2057400" cy="56555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0647"/>
            <a:ext cx="6019800" cy="56555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178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176"/>
            <a:ext cx="8229600" cy="10515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138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0105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987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80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8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9217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5717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519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6">
                <a:lumMod val="50000"/>
                <a:alpha val="2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17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Bogolan-Cloth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586" b="6319"/>
          <a:stretch/>
        </p:blipFill>
        <p:spPr>
          <a:xfrm>
            <a:off x="0" y="6439928"/>
            <a:ext cx="9144000" cy="418072"/>
          </a:xfrm>
          <a:prstGeom prst="rect">
            <a:avLst/>
          </a:prstGeom>
        </p:spPr>
      </p:pic>
      <p:pic>
        <p:nvPicPr>
          <p:cNvPr id="8" name="Picture 7" descr="Bogolan-Cloth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72" b="80392"/>
          <a:stretch/>
        </p:blipFill>
        <p:spPr>
          <a:xfrm>
            <a:off x="0" y="0"/>
            <a:ext cx="9144000" cy="448235"/>
          </a:xfrm>
          <a:prstGeom prst="rect">
            <a:avLst/>
          </a:prstGeom>
        </p:spPr>
      </p:pic>
      <p:pic>
        <p:nvPicPr>
          <p:cNvPr id="9" name="Picture 8" descr="logo_whit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9301" y="6568857"/>
            <a:ext cx="634998" cy="1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142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681C0A"/>
          </a:solidFill>
          <a:latin typeface="FranklinGothic-Demi"/>
          <a:ea typeface="+mj-ea"/>
          <a:cs typeface="FranklinGothic-Dem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43434"/>
          </a:solidFill>
          <a:latin typeface="Franklin Gothic Book"/>
          <a:ea typeface="+mn-ea"/>
          <a:cs typeface="Franklin Gothic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43434"/>
          </a:solidFill>
          <a:latin typeface="Franklin Gothic Book"/>
          <a:ea typeface="+mn-ea"/>
          <a:cs typeface="Franklin Gothic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43434"/>
          </a:solidFill>
          <a:latin typeface="Franklin Gothic Book"/>
          <a:ea typeface="+mn-ea"/>
          <a:cs typeface="Franklin Gothic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43434"/>
          </a:solidFill>
          <a:latin typeface="Franklin Gothic Book"/>
          <a:ea typeface="+mn-ea"/>
          <a:cs typeface="Franklin Gothic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43434"/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74565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WAEON election observation Field guide series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45243"/>
            <a:ext cx="7772400" cy="1500187"/>
          </a:xfrm>
        </p:spPr>
        <p:txBody>
          <a:bodyPr/>
          <a:lstStyle/>
          <a:p>
            <a:r>
              <a:rPr lang="en-US" dirty="0" smtClean="0"/>
              <a:t>Introduction to 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292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the Series</a:t>
            </a:r>
            <a:endParaRPr lang="en-US" dirty="0"/>
          </a:p>
        </p:txBody>
      </p:sp>
      <p:pic>
        <p:nvPicPr>
          <p:cNvPr id="7" name="Picture 6" descr="West-Africa-Do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2095500"/>
            <a:ext cx="3289300" cy="332037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32300" y="1911351"/>
            <a:ext cx="3892550" cy="19875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Various training academies </a:t>
            </a:r>
            <a:r>
              <a:rPr lang="en-US" dirty="0"/>
              <a:t>inspired the network to develop a series of practical field guides as easy-to-use reference tools for citizen election observation </a:t>
            </a:r>
            <a:r>
              <a:rPr lang="en-US" dirty="0" smtClean="0"/>
              <a:t>groups in West Africa.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32300" y="3994151"/>
            <a:ext cx="3892550" cy="1987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dirty="0" smtClean="0"/>
              <a:t>The goal of the guides are to serve as a technical  resource for citizen observation groups as they perform ongoing election observation activity.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52701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729" y="2973295"/>
            <a:ext cx="7342094" cy="13521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Three guides have been completed and are currently being printed.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03130" y="1474262"/>
            <a:ext cx="4830304" cy="3419975"/>
            <a:chOff x="2909226" y="3593354"/>
            <a:chExt cx="3275391" cy="2319058"/>
          </a:xfrm>
        </p:grpSpPr>
        <p:pic>
          <p:nvPicPr>
            <p:cNvPr id="9" name="Picture 8" descr="Screen shot 2013-05-06 at 1.40.08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468173">
              <a:off x="4551870" y="3610239"/>
              <a:ext cx="1632747" cy="23021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Screen shot 2013-05-06 at 1.51.07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215843">
              <a:off x="2909226" y="3593354"/>
              <a:ext cx="1622605" cy="23021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2171130" y="1458896"/>
            <a:ext cx="4851073" cy="3441787"/>
            <a:chOff x="5346279" y="933152"/>
            <a:chExt cx="3248717" cy="2304932"/>
          </a:xfrm>
        </p:grpSpPr>
        <p:pic>
          <p:nvPicPr>
            <p:cNvPr id="6" name="Picture 5" descr="Screen shot 2013-05-06 at 1.40.35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42470">
              <a:off x="6964234" y="933152"/>
              <a:ext cx="1630762" cy="23049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 descr="Screen shot 2013-05-06 at 1.46.05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48233">
              <a:off x="5346279" y="934298"/>
              <a:ext cx="1620788" cy="23021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2193040" y="1481273"/>
            <a:ext cx="4792486" cy="3388013"/>
            <a:chOff x="476627" y="631998"/>
            <a:chExt cx="3293847" cy="2328561"/>
          </a:xfrm>
        </p:grpSpPr>
        <p:pic>
          <p:nvPicPr>
            <p:cNvPr id="4" name="Picture 3" descr="Screen shot 2013-05-06 at 1.41.57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302853">
              <a:off x="2133601" y="652148"/>
              <a:ext cx="1636873" cy="23084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 descr="Screen shot 2013-05-06 at 1.42.21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391270">
              <a:off x="476627" y="631998"/>
              <a:ext cx="1631576" cy="23027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1496748" y="5173792"/>
            <a:ext cx="6145935" cy="513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Systematic Methods for Advancing Election Observation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372167" y="5173792"/>
            <a:ext cx="4420999" cy="513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Outreach and External Communication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44829" y="5170514"/>
            <a:ext cx="4786312" cy="513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Materials for Professional Election Observation: Designing Forms, Manuals and Trainings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74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3" grpId="0"/>
      <p:bldP spid="13" grpId="1"/>
      <p:bldP spid="14" grpId="0"/>
      <p:bldP spid="1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9802"/>
            <a:ext cx="8229600" cy="1051580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Systematic Methods for Advancing Election Observation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2413000"/>
            <a:ext cx="6775450" cy="37131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b="1" dirty="0"/>
              <a:t>Introduction: What is Systematic Election Observation</a:t>
            </a:r>
            <a:r>
              <a:rPr lang="en-US" sz="2400" b="1" dirty="0" smtClean="0"/>
              <a:t>?</a:t>
            </a:r>
            <a:endParaRPr lang="en-US" sz="2400" dirty="0"/>
          </a:p>
          <a:p>
            <a:pPr lvl="0"/>
            <a:r>
              <a:rPr lang="en-US" sz="2400" b="1" dirty="0"/>
              <a:t>Organizational and Management </a:t>
            </a:r>
            <a:r>
              <a:rPr lang="en-US" sz="2400" b="1" dirty="0" smtClean="0"/>
              <a:t>Structure</a:t>
            </a:r>
            <a:endParaRPr lang="en-US" sz="2400" dirty="0"/>
          </a:p>
          <a:p>
            <a:pPr lvl="0"/>
            <a:r>
              <a:rPr lang="en-US" sz="2400" b="1" dirty="0"/>
              <a:t>Encouraging Diversity and Including Marginalized </a:t>
            </a:r>
            <a:r>
              <a:rPr lang="en-US" sz="2400" b="1" dirty="0" smtClean="0"/>
              <a:t>Populations</a:t>
            </a:r>
            <a:endParaRPr lang="en-US" sz="2400" dirty="0"/>
          </a:p>
          <a:p>
            <a:pPr lvl="0"/>
            <a:r>
              <a:rPr lang="en-US" sz="2400" b="1" dirty="0"/>
              <a:t>Recruiting and Deploying </a:t>
            </a:r>
            <a:r>
              <a:rPr lang="en-US" sz="2400" b="1" dirty="0" smtClean="0"/>
              <a:t>Observers</a:t>
            </a:r>
            <a:endParaRPr lang="en-US" sz="2400" dirty="0"/>
          </a:p>
          <a:p>
            <a:pPr lvl="0"/>
            <a:r>
              <a:rPr lang="en-US" sz="2400" b="1" dirty="0"/>
              <a:t>Data </a:t>
            </a:r>
            <a:r>
              <a:rPr lang="en-US" sz="2400" b="1" dirty="0" smtClean="0"/>
              <a:t>Collection</a:t>
            </a:r>
            <a:endParaRPr lang="en-US" sz="2400" dirty="0"/>
          </a:p>
          <a:p>
            <a:pPr lvl="0"/>
            <a:r>
              <a:rPr lang="en-US" sz="2400" b="1" dirty="0"/>
              <a:t>Data Management and </a:t>
            </a:r>
            <a:r>
              <a:rPr lang="en-US" sz="2400" b="1" dirty="0" smtClean="0"/>
              <a:t>Analysis</a:t>
            </a:r>
            <a:endParaRPr lang="en-US" sz="2400" dirty="0"/>
          </a:p>
          <a:p>
            <a:pPr lvl="0"/>
            <a:r>
              <a:rPr lang="en-US" sz="2400" b="1" dirty="0"/>
              <a:t>Quality </a:t>
            </a:r>
            <a:r>
              <a:rPr lang="en-US" sz="2400" b="1" dirty="0" smtClean="0"/>
              <a:t>Control</a:t>
            </a:r>
            <a:endParaRPr lang="en-US" sz="2400" dirty="0"/>
          </a:p>
          <a:p>
            <a:pPr lvl="0"/>
            <a:r>
              <a:rPr lang="en-US" sz="2400" b="1" dirty="0"/>
              <a:t>Presenting Observation </a:t>
            </a:r>
            <a:r>
              <a:rPr lang="en-US" sz="2400" b="1" dirty="0" smtClean="0"/>
              <a:t>Results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76350" y="1892301"/>
            <a:ext cx="3251200" cy="4508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Table of Contents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66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502"/>
            <a:ext cx="8229600" cy="1051580"/>
          </a:xfrm>
        </p:spPr>
        <p:txBody>
          <a:bodyPr>
            <a:noAutofit/>
          </a:bodyPr>
          <a:lstStyle/>
          <a:p>
            <a:r>
              <a:rPr lang="en-US" sz="3600" dirty="0"/>
              <a:t>Outreach and External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4" y="2063751"/>
            <a:ext cx="7921625" cy="3713163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sz="2600" b="1" dirty="0"/>
              <a:t>I</a:t>
            </a:r>
            <a:r>
              <a:rPr lang="en-US" sz="3600" b="1" dirty="0"/>
              <a:t>.	Understanding Outreach &amp; External Communication	</a:t>
            </a:r>
            <a:endParaRPr lang="en-US" sz="3600" b="1" dirty="0" smtClean="0"/>
          </a:p>
          <a:p>
            <a:pPr marL="571500" lvl="0" indent="-571500">
              <a:buAutoNum type="romanUcPeriod" startAt="2"/>
            </a:pPr>
            <a:r>
              <a:rPr lang="en-US" sz="3600" b="1" dirty="0" smtClean="0"/>
              <a:t>Outreach </a:t>
            </a:r>
            <a:r>
              <a:rPr lang="en-US" sz="3600" b="1" dirty="0"/>
              <a:t>and Communications Strategy	</a:t>
            </a:r>
            <a:endParaRPr lang="en-US" sz="3600" b="1" dirty="0" smtClean="0"/>
          </a:p>
          <a:p>
            <a:pPr marL="857250" lvl="1" indent="-457200">
              <a:buAutoNum type="arabicPeriod"/>
            </a:pPr>
            <a:r>
              <a:rPr lang="en-US" sz="3600" b="1" dirty="0" smtClean="0"/>
              <a:t>Developing </a:t>
            </a:r>
            <a:r>
              <a:rPr lang="en-US" sz="3600" b="1" dirty="0"/>
              <a:t>&amp; Maintaining Contact List	</a:t>
            </a:r>
          </a:p>
          <a:p>
            <a:pPr marL="857250" lvl="1" indent="-457200">
              <a:buAutoNum type="arabicPeriod"/>
            </a:pPr>
            <a:r>
              <a:rPr lang="en-US" sz="3600" b="1" dirty="0" smtClean="0"/>
              <a:t>Understanding </a:t>
            </a:r>
            <a:r>
              <a:rPr lang="en-US" sz="3600" b="1" dirty="0"/>
              <a:t>the Media	</a:t>
            </a:r>
            <a:endParaRPr lang="en-US" sz="3600" b="1" dirty="0" smtClean="0"/>
          </a:p>
          <a:p>
            <a:pPr marL="857250" lvl="1" indent="-457200">
              <a:buAutoNum type="arabicPeriod"/>
            </a:pPr>
            <a:r>
              <a:rPr lang="en-US" sz="3600" b="1" dirty="0" smtClean="0"/>
              <a:t>Developing </a:t>
            </a:r>
            <a:r>
              <a:rPr lang="en-US" sz="3600" b="1" dirty="0"/>
              <a:t>an Outreach/ External Communication Plan	</a:t>
            </a:r>
            <a:endParaRPr lang="en-US" sz="3600" b="1" dirty="0" smtClean="0"/>
          </a:p>
          <a:p>
            <a:pPr marL="857250" lvl="1" indent="-457200">
              <a:buAutoNum type="arabicPeriod"/>
            </a:pPr>
            <a:r>
              <a:rPr lang="en-US" sz="3600" b="1" dirty="0" smtClean="0"/>
              <a:t>Developing </a:t>
            </a:r>
            <a:r>
              <a:rPr lang="en-US" sz="3600" b="1" dirty="0"/>
              <a:t>media guidelines	</a:t>
            </a:r>
            <a:endParaRPr lang="en-US" sz="3600" b="1" dirty="0" smtClean="0"/>
          </a:p>
          <a:p>
            <a:pPr marL="857250" lvl="1" indent="-457200">
              <a:buAutoNum type="arabicPeriod"/>
            </a:pPr>
            <a:r>
              <a:rPr lang="en-US" sz="3600" b="1" dirty="0" smtClean="0"/>
              <a:t>Outreach </a:t>
            </a:r>
            <a:r>
              <a:rPr lang="en-US" sz="3600" b="1" dirty="0"/>
              <a:t>Monitoring &amp; Evaluation	</a:t>
            </a:r>
            <a:endParaRPr lang="en-US" sz="3600" b="1" dirty="0" smtClean="0"/>
          </a:p>
          <a:p>
            <a:pPr marL="857250" lvl="1" indent="-457200">
              <a:buAutoNum type="arabicPeriod"/>
            </a:pPr>
            <a:r>
              <a:rPr lang="en-US" sz="3600" b="1" dirty="0" smtClean="0"/>
              <a:t>Positioning </a:t>
            </a:r>
            <a:r>
              <a:rPr lang="en-US" sz="3600" b="1" dirty="0"/>
              <a:t>your organization, be an expert source	</a:t>
            </a:r>
            <a:endParaRPr lang="en-US" sz="3600" b="1" dirty="0" smtClean="0"/>
          </a:p>
          <a:p>
            <a:pPr marL="457200" indent="-457200">
              <a:buAutoNum type="romanUcPeriod" startAt="2"/>
            </a:pPr>
            <a:r>
              <a:rPr lang="en-US" sz="3600" b="1" dirty="0" smtClean="0"/>
              <a:t>Outreach </a:t>
            </a:r>
            <a:r>
              <a:rPr lang="en-US" sz="3600" b="1" dirty="0"/>
              <a:t>tools	</a:t>
            </a:r>
            <a:endParaRPr lang="en-US" sz="3600" b="1" dirty="0" smtClean="0"/>
          </a:p>
          <a:p>
            <a:pPr marL="857250" lvl="1" indent="-457200">
              <a:buAutoNum type="arabicPeriod"/>
            </a:pPr>
            <a:r>
              <a:rPr lang="en-US" sz="3600" b="1" dirty="0" smtClean="0"/>
              <a:t>Paper</a:t>
            </a:r>
            <a:r>
              <a:rPr lang="en-US" sz="3600" b="1" dirty="0"/>
              <a:t>-based tools	</a:t>
            </a:r>
            <a:endParaRPr lang="en-US" sz="3600" b="1" dirty="0" smtClean="0"/>
          </a:p>
          <a:p>
            <a:pPr marL="1257300" lvl="2" indent="-457200">
              <a:buAutoNum type="alphaLcPeriod"/>
            </a:pPr>
            <a:r>
              <a:rPr lang="en-US" sz="3600" b="1" dirty="0" smtClean="0"/>
              <a:t>Information </a:t>
            </a:r>
            <a:r>
              <a:rPr lang="en-US" sz="3600" b="1" dirty="0"/>
              <a:t>kits	</a:t>
            </a:r>
            <a:endParaRPr lang="en-US" sz="3600" b="1" dirty="0" smtClean="0"/>
          </a:p>
          <a:p>
            <a:pPr marL="1314450" lvl="2" indent="-514350">
              <a:buAutoNum type="alphaLcPeriod"/>
            </a:pPr>
            <a:r>
              <a:rPr lang="en-US" sz="3600" b="1" dirty="0" smtClean="0"/>
              <a:t>Media </a:t>
            </a:r>
            <a:r>
              <a:rPr lang="en-US" sz="3600" b="1" dirty="0"/>
              <a:t>advisories	</a:t>
            </a:r>
            <a:endParaRPr lang="en-US" sz="3600" b="1" dirty="0" smtClean="0"/>
          </a:p>
          <a:p>
            <a:pPr marL="1314450" lvl="2" indent="-514350">
              <a:buAutoNum type="alphaLcPeriod"/>
            </a:pPr>
            <a:r>
              <a:rPr lang="en-US" sz="3600" b="1" dirty="0" smtClean="0"/>
              <a:t>Press</a:t>
            </a:r>
            <a:r>
              <a:rPr lang="en-US" sz="3600" b="1" dirty="0"/>
              <a:t>/ News releases	</a:t>
            </a:r>
            <a:endParaRPr lang="en-US" sz="3600" b="1" dirty="0" smtClean="0"/>
          </a:p>
          <a:p>
            <a:pPr marL="1314450" lvl="2" indent="-514350">
              <a:buAutoNum type="alphaLcPeriod"/>
            </a:pPr>
            <a:r>
              <a:rPr lang="en-US" sz="3600" b="1" dirty="0" smtClean="0"/>
              <a:t>Pitch </a:t>
            </a:r>
            <a:r>
              <a:rPr lang="en-US" sz="3600" b="1" dirty="0"/>
              <a:t>Letters	</a:t>
            </a:r>
          </a:p>
          <a:p>
            <a:pPr marL="1314450" lvl="2" indent="-514350">
              <a:buAutoNum type="alphaLcPeriod"/>
            </a:pPr>
            <a:r>
              <a:rPr lang="en-US" sz="3600" b="1" dirty="0" smtClean="0"/>
              <a:t>Opinion </a:t>
            </a:r>
            <a:r>
              <a:rPr lang="en-US" sz="3600" b="1" dirty="0"/>
              <a:t>editorials (op-ed)	</a:t>
            </a:r>
            <a:endParaRPr lang="en-US" sz="3600" b="1" dirty="0" smtClean="0"/>
          </a:p>
          <a:p>
            <a:pPr marL="914400" lvl="1" indent="-514350">
              <a:buAutoNum type="arabicPeriod"/>
            </a:pPr>
            <a:r>
              <a:rPr lang="en-US" sz="3600" b="1" dirty="0" smtClean="0"/>
              <a:t>Face</a:t>
            </a:r>
            <a:r>
              <a:rPr lang="en-US" sz="3600" b="1" dirty="0"/>
              <a:t>-to-face	</a:t>
            </a:r>
            <a:endParaRPr lang="en-US" sz="3600" b="1" dirty="0" smtClean="0"/>
          </a:p>
          <a:p>
            <a:pPr marL="1257300" lvl="2" indent="-457200">
              <a:buAutoNum type="alphaLcPeriod"/>
            </a:pPr>
            <a:r>
              <a:rPr lang="en-US" sz="3600" b="1" dirty="0" smtClean="0"/>
              <a:t>Presentation</a:t>
            </a:r>
            <a:r>
              <a:rPr lang="en-US" sz="3600" b="1" dirty="0"/>
              <a:t>	</a:t>
            </a:r>
            <a:endParaRPr lang="en-US" sz="3600" b="1" dirty="0" smtClean="0"/>
          </a:p>
          <a:p>
            <a:pPr marL="1314450" lvl="2" indent="-514350">
              <a:buAutoNum type="alphaLcPeriod"/>
            </a:pPr>
            <a:r>
              <a:rPr lang="en-US" sz="3600" b="1" dirty="0" smtClean="0"/>
              <a:t>Phone </a:t>
            </a:r>
            <a:r>
              <a:rPr lang="en-US" sz="3600" b="1" dirty="0"/>
              <a:t>call	</a:t>
            </a:r>
            <a:endParaRPr lang="en-US" sz="3600" b="1" dirty="0" smtClean="0"/>
          </a:p>
          <a:p>
            <a:pPr marL="1314450" lvl="2" indent="-514350">
              <a:buAutoNum type="alphaLcPeriod"/>
            </a:pPr>
            <a:r>
              <a:rPr lang="en-US" sz="3600" b="1" dirty="0" smtClean="0"/>
              <a:t>Briefings </a:t>
            </a:r>
            <a:r>
              <a:rPr lang="en-US" sz="3600" b="1" dirty="0"/>
              <a:t>series	</a:t>
            </a:r>
            <a:endParaRPr lang="en-US" sz="3600" b="1" dirty="0" smtClean="0"/>
          </a:p>
          <a:p>
            <a:pPr marL="1314450" lvl="2" indent="-514350">
              <a:buAutoNum type="alphaLcPeriod"/>
            </a:pPr>
            <a:r>
              <a:rPr lang="en-US" sz="3600" b="1" dirty="0" smtClean="0"/>
              <a:t>Press </a:t>
            </a:r>
            <a:r>
              <a:rPr lang="en-US" sz="3600" b="1" dirty="0"/>
              <a:t>conferences	</a:t>
            </a:r>
            <a:endParaRPr lang="en-US" sz="3600" b="1" dirty="0" smtClean="0"/>
          </a:p>
          <a:p>
            <a:pPr marL="1314450" lvl="2" indent="-514350">
              <a:buAutoNum type="alphaLcPeriod"/>
            </a:pPr>
            <a:r>
              <a:rPr lang="en-US" sz="3600" b="1" dirty="0" smtClean="0"/>
              <a:t>Interviews</a:t>
            </a:r>
            <a:r>
              <a:rPr lang="en-US" sz="3600" b="1" dirty="0"/>
              <a:t>	</a:t>
            </a:r>
            <a:endParaRPr lang="en-US" sz="3600" b="1" dirty="0" smtClean="0"/>
          </a:p>
          <a:p>
            <a:pPr marL="914400" lvl="1" indent="-514350">
              <a:buAutoNum type="arabicPeriod"/>
            </a:pPr>
            <a:r>
              <a:rPr lang="en-US" sz="3600" b="1" dirty="0" smtClean="0"/>
              <a:t>Technology </a:t>
            </a:r>
            <a:r>
              <a:rPr lang="en-US" sz="3600" b="1" dirty="0"/>
              <a:t>based	</a:t>
            </a:r>
            <a:endParaRPr lang="en-US" sz="3600" b="1" dirty="0" smtClean="0"/>
          </a:p>
          <a:p>
            <a:pPr marL="1257300" lvl="2" indent="-457200">
              <a:buAutoNum type="alphaLcPeriod"/>
            </a:pPr>
            <a:r>
              <a:rPr lang="en-US" sz="3600" b="1" dirty="0" smtClean="0"/>
              <a:t>Mobile</a:t>
            </a:r>
            <a:r>
              <a:rPr lang="en-US" sz="3600" b="1" dirty="0"/>
              <a:t>	</a:t>
            </a:r>
            <a:endParaRPr lang="en-US" sz="3600" b="1" dirty="0" smtClean="0"/>
          </a:p>
          <a:p>
            <a:pPr marL="1314450" lvl="2" indent="-514350">
              <a:buAutoNum type="alphaLcPeriod"/>
            </a:pPr>
            <a:r>
              <a:rPr lang="en-US" sz="3600" b="1" dirty="0" smtClean="0"/>
              <a:t>Website</a:t>
            </a:r>
            <a:r>
              <a:rPr lang="en-US" sz="3600" b="1" dirty="0"/>
              <a:t>	</a:t>
            </a:r>
            <a:endParaRPr lang="en-US" sz="3600" b="1" dirty="0" smtClean="0"/>
          </a:p>
          <a:p>
            <a:pPr marL="1314450" lvl="2" indent="-514350">
              <a:buAutoNum type="alphaLcPeriod"/>
            </a:pPr>
            <a:r>
              <a:rPr lang="en-US" sz="3600" b="1" dirty="0"/>
              <a:t>	Blog	</a:t>
            </a:r>
            <a:endParaRPr lang="en-US" sz="3600" b="1" dirty="0" smtClean="0"/>
          </a:p>
          <a:p>
            <a:pPr marL="1314450" lvl="2" indent="-514350">
              <a:buAutoNum type="alphaLcPeriod"/>
            </a:pPr>
            <a:r>
              <a:rPr lang="en-US" sz="3600" b="1" dirty="0" smtClean="0"/>
              <a:t>Social </a:t>
            </a:r>
            <a:r>
              <a:rPr lang="en-US" sz="3600" b="1" dirty="0"/>
              <a:t>Media	</a:t>
            </a:r>
            <a:endParaRPr lang="en-US" sz="3600" b="1" dirty="0" smtClean="0"/>
          </a:p>
          <a:p>
            <a:pPr marL="914400" lvl="1" indent="-514350">
              <a:buAutoNum type="arabicPeriod"/>
            </a:pPr>
            <a:r>
              <a:rPr lang="en-US" sz="3600" b="1" dirty="0" smtClean="0"/>
              <a:t>Advantages </a:t>
            </a:r>
            <a:r>
              <a:rPr lang="en-US" sz="3600" b="1" dirty="0"/>
              <a:t>and Disadvantages of Various Outreach Tools	</a:t>
            </a:r>
            <a:endParaRPr lang="en-US" sz="3600" b="1" dirty="0" smtClean="0"/>
          </a:p>
          <a:p>
            <a:pPr marL="514350" indent="-514350">
              <a:buAutoNum type="romanUcPeriod" startAt="2"/>
            </a:pPr>
            <a:r>
              <a:rPr lang="en-US" sz="3600" b="1" dirty="0" smtClean="0"/>
              <a:t>Election </a:t>
            </a:r>
            <a:r>
              <a:rPr lang="en-US" sz="3600" b="1" dirty="0"/>
              <a:t>statements and reports	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Annex </a:t>
            </a:r>
            <a:r>
              <a:rPr lang="en-US" sz="3600" b="1" dirty="0"/>
              <a:t>1	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Press </a:t>
            </a:r>
            <a:r>
              <a:rPr lang="en-US" sz="3600" b="1" dirty="0"/>
              <a:t>Conference Checklist	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76350" y="1514382"/>
            <a:ext cx="3251200" cy="4508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Table of Contents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76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502"/>
            <a:ext cx="8229600" cy="1051580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Materials for Professional </a:t>
            </a:r>
            <a:r>
              <a:rPr lang="en-US" sz="2800" b="1" dirty="0" smtClean="0"/>
              <a:t>Election Observation</a:t>
            </a:r>
            <a:r>
              <a:rPr lang="en-US" sz="2800" b="1" dirty="0"/>
              <a:t>: Designing Forms, Manuals and Trainings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2413000"/>
            <a:ext cx="6775450" cy="3713163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600" b="1" dirty="0"/>
              <a:t>Understanding Observation </a:t>
            </a:r>
            <a:r>
              <a:rPr lang="en-US" sz="2600" b="1" dirty="0" smtClean="0"/>
              <a:t>Forms</a:t>
            </a:r>
            <a:endParaRPr lang="en-US" sz="2600" dirty="0"/>
          </a:p>
          <a:p>
            <a:pPr marL="514350" lvl="0" indent="-514350">
              <a:buFont typeface="+mj-lt"/>
              <a:buAutoNum type="arabicPeriod"/>
            </a:pPr>
            <a:r>
              <a:rPr lang="en-US" sz="2600" b="1" dirty="0"/>
              <a:t>Developing Observation </a:t>
            </a:r>
            <a:r>
              <a:rPr lang="en-US" sz="2600" b="1" dirty="0" smtClean="0"/>
              <a:t>Forms</a:t>
            </a:r>
            <a:endParaRPr lang="en-US" sz="2600" dirty="0"/>
          </a:p>
          <a:p>
            <a:pPr marL="514350" lvl="0" indent="-514350">
              <a:buFont typeface="+mj-lt"/>
              <a:buAutoNum type="arabicPeriod"/>
            </a:pPr>
            <a:r>
              <a:rPr lang="en-US" sz="2600" b="1" dirty="0"/>
              <a:t>Asking the Right </a:t>
            </a:r>
            <a:r>
              <a:rPr lang="en-US" sz="2600" b="1" dirty="0" smtClean="0"/>
              <a:t>Questions</a:t>
            </a:r>
            <a:r>
              <a:rPr lang="en-US" sz="2600" b="1" dirty="0"/>
              <a:t> </a:t>
            </a:r>
            <a:endParaRPr lang="en-US" sz="2600" dirty="0"/>
          </a:p>
          <a:p>
            <a:pPr marL="514350" lvl="0" indent="-514350">
              <a:buFont typeface="+mj-lt"/>
              <a:buAutoNum type="arabicPeriod"/>
            </a:pPr>
            <a:r>
              <a:rPr lang="en-US" sz="2600" b="1" dirty="0"/>
              <a:t>Avoiding Common </a:t>
            </a:r>
            <a:r>
              <a:rPr lang="en-US" sz="2600" b="1" dirty="0" smtClean="0"/>
              <a:t>Mistakes</a:t>
            </a:r>
            <a:endParaRPr lang="en-US" sz="2600" dirty="0"/>
          </a:p>
          <a:p>
            <a:pPr marL="514350" lvl="0" indent="-514350">
              <a:buFont typeface="+mj-lt"/>
              <a:buAutoNum type="arabicPeriod"/>
            </a:pPr>
            <a:r>
              <a:rPr lang="en-US" sz="2600" b="1" dirty="0"/>
              <a:t>Election Day </a:t>
            </a:r>
            <a:r>
              <a:rPr lang="en-US" sz="2600" b="1" dirty="0" smtClean="0"/>
              <a:t>Checklists</a:t>
            </a:r>
            <a:endParaRPr lang="en-US" sz="2600" dirty="0"/>
          </a:p>
          <a:p>
            <a:pPr marL="514350" lvl="0" indent="-514350">
              <a:buFont typeface="+mj-lt"/>
              <a:buAutoNum type="arabicPeriod"/>
            </a:pPr>
            <a:r>
              <a:rPr lang="en-US" sz="2600" b="1" dirty="0"/>
              <a:t>Critical Incident </a:t>
            </a:r>
            <a:r>
              <a:rPr lang="en-US" sz="2600" b="1" dirty="0" smtClean="0"/>
              <a:t>Forms</a:t>
            </a:r>
            <a:endParaRPr lang="en-US" sz="2600" dirty="0"/>
          </a:p>
          <a:p>
            <a:pPr marL="514350" lvl="0" indent="-514350">
              <a:buFont typeface="+mj-lt"/>
              <a:buAutoNum type="arabicPeriod"/>
            </a:pPr>
            <a:r>
              <a:rPr lang="en-US" sz="2600" b="1" dirty="0"/>
              <a:t>Different Forms for Different Electoral </a:t>
            </a:r>
            <a:r>
              <a:rPr lang="en-US" sz="2600" b="1" dirty="0" smtClean="0"/>
              <a:t>Analysis</a:t>
            </a:r>
            <a:endParaRPr lang="en-US" sz="2600" dirty="0"/>
          </a:p>
          <a:p>
            <a:pPr marL="514350" lvl="0" indent="-514350">
              <a:buFont typeface="+mj-lt"/>
              <a:buAutoNum type="arabicPeriod"/>
            </a:pPr>
            <a:r>
              <a:rPr lang="en-US" sz="2600" b="1" dirty="0"/>
              <a:t>Developing Observer </a:t>
            </a:r>
            <a:r>
              <a:rPr lang="en-US" sz="2600" b="1" dirty="0" smtClean="0"/>
              <a:t>Manuals</a:t>
            </a:r>
            <a:endParaRPr lang="en-US" sz="2600" dirty="0"/>
          </a:p>
          <a:p>
            <a:pPr marL="514350" lvl="0" indent="-514350">
              <a:buFont typeface="+mj-lt"/>
              <a:buAutoNum type="arabicPeriod"/>
            </a:pPr>
            <a:r>
              <a:rPr lang="en-US" sz="2600" b="1" dirty="0"/>
              <a:t>Developing Supervisor </a:t>
            </a:r>
            <a:r>
              <a:rPr lang="en-US" sz="2600" b="1" dirty="0" smtClean="0"/>
              <a:t>Manuals</a:t>
            </a:r>
            <a:endParaRPr lang="en-US" sz="2600" dirty="0"/>
          </a:p>
          <a:p>
            <a:pPr marL="514350" lvl="0" indent="-514350">
              <a:buFont typeface="+mj-lt"/>
              <a:buAutoNum type="arabicPeriod"/>
            </a:pPr>
            <a:r>
              <a:rPr lang="en-US" sz="2600" b="1" dirty="0"/>
              <a:t>Designing Effective Training of Trainer (</a:t>
            </a:r>
            <a:r>
              <a:rPr lang="en-US" sz="2600" b="1" dirty="0" err="1"/>
              <a:t>ToT</a:t>
            </a:r>
            <a:r>
              <a:rPr lang="en-US" sz="2600" b="1" dirty="0"/>
              <a:t>) </a:t>
            </a:r>
            <a:r>
              <a:rPr lang="en-US" sz="2600" b="1" dirty="0" smtClean="0"/>
              <a:t>Seminars</a:t>
            </a:r>
            <a:endParaRPr lang="en-US" sz="2600" dirty="0"/>
          </a:p>
          <a:p>
            <a:pPr marL="514350" lvl="0" indent="-514350">
              <a:buFont typeface="+mj-lt"/>
              <a:buAutoNum type="arabicPeriod"/>
            </a:pPr>
            <a:r>
              <a:rPr lang="en-US" sz="2600" b="1" dirty="0"/>
              <a:t>Designing Effective Observer Trainings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76350" y="1892301"/>
            <a:ext cx="3251200" cy="4508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Table of Contents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63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896"/>
            <a:ext cx="8229600" cy="1051580"/>
          </a:xfrm>
        </p:spPr>
        <p:txBody>
          <a:bodyPr/>
          <a:lstStyle/>
          <a:p>
            <a:r>
              <a:rPr lang="en-US" dirty="0" smtClean="0"/>
              <a:t>A Peek 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900" y="3300375"/>
            <a:ext cx="3854450" cy="1231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Relevant chapter topics with topical case studies</a:t>
            </a:r>
            <a:endParaRPr lang="en-US" sz="2400" dirty="0"/>
          </a:p>
        </p:txBody>
      </p:sp>
      <p:pic>
        <p:nvPicPr>
          <p:cNvPr id="4" name="Picture 3" descr="Screen shot 2013-05-06 at 3.27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5250" y="1809750"/>
            <a:ext cx="2839769" cy="401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shot 2013-05-06 at 3.30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067" y="2717531"/>
            <a:ext cx="3138539" cy="2082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51350" y="3153013"/>
            <a:ext cx="3854450" cy="123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Actual examples of methods and best practices from WAEON members</a:t>
            </a:r>
            <a:endParaRPr lang="en-US" sz="2400" dirty="0"/>
          </a:p>
        </p:txBody>
      </p:sp>
      <p:pic>
        <p:nvPicPr>
          <p:cNvPr id="8" name="Picture 7" descr="Screen shot 2013-05-06 at 3.30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1100" y="2495550"/>
            <a:ext cx="1670250" cy="249555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51350" y="3153013"/>
            <a:ext cx="3854450" cy="123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43434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Tips for organizing your efforts in the most effective way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0975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7" grpId="0" build="p"/>
      <p:bldP spid="7" grpId="1" build="allAtOnce"/>
      <p:bldP spid="7" grpId="2" build="allAtOnce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Versions of the 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650" y="1676401"/>
            <a:ext cx="4756150" cy="43751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NDI will be distributing the guides to your organizations soon.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Look through the interim copy of the Systematic Observation guide to see what is coming.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Finished versions should be arriving in the next few weeks.</a:t>
            </a:r>
            <a:endParaRPr lang="en-US" dirty="0"/>
          </a:p>
        </p:txBody>
      </p:sp>
      <p:pic>
        <p:nvPicPr>
          <p:cNvPr id="4" name="Picture 3" descr="DRC Referendum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87" y="1689100"/>
            <a:ext cx="3043238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05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246</Words>
  <Application>Microsoft Macintosh PowerPoint</Application>
  <PresentationFormat>On-screen Show (4:3)</PresentationFormat>
  <Paragraphs>74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WAEON election observation Field guide series</vt:lpstr>
      <vt:lpstr>Origins of the Series</vt:lpstr>
      <vt:lpstr>Slide 3</vt:lpstr>
      <vt:lpstr>Systematic Methods for Advancing Election Observation</vt:lpstr>
      <vt:lpstr>Outreach and External Communication</vt:lpstr>
      <vt:lpstr>Materials for Professional Election Observation: Designing Forms, Manuals and Trainings</vt:lpstr>
      <vt:lpstr>A Peek Inside</vt:lpstr>
      <vt:lpstr>Final Versions of the Guides</vt:lpstr>
    </vt:vector>
  </TitlesOfParts>
  <Company>NDI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Brondyke</dc:creator>
  <cp:lastModifiedBy>WEON</cp:lastModifiedBy>
  <cp:revision>19</cp:revision>
  <dcterms:created xsi:type="dcterms:W3CDTF">2013-05-06T17:53:32Z</dcterms:created>
  <dcterms:modified xsi:type="dcterms:W3CDTF">2013-05-14T14:38:16Z</dcterms:modified>
</cp:coreProperties>
</file>